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25199975" cy="32399288"/>
  <p:notesSz cx="6858000" cy="9144000"/>
  <p:defaultTextStyle>
    <a:defPPr>
      <a:defRPr lang="en-US"/>
    </a:defPPr>
    <a:lvl1pPr marL="0" algn="l" defTabSz="2764688" rtl="0" eaLnBrk="1" latinLnBrk="0" hangingPunct="1">
      <a:defRPr sz="5442" kern="1200">
        <a:solidFill>
          <a:schemeClr val="tx1"/>
        </a:solidFill>
        <a:latin typeface="+mn-lt"/>
        <a:ea typeface="+mn-ea"/>
        <a:cs typeface="+mn-cs"/>
      </a:defRPr>
    </a:lvl1pPr>
    <a:lvl2pPr marL="1382344" algn="l" defTabSz="2764688" rtl="0" eaLnBrk="1" latinLnBrk="0" hangingPunct="1">
      <a:defRPr sz="5442" kern="1200">
        <a:solidFill>
          <a:schemeClr val="tx1"/>
        </a:solidFill>
        <a:latin typeface="+mn-lt"/>
        <a:ea typeface="+mn-ea"/>
        <a:cs typeface="+mn-cs"/>
      </a:defRPr>
    </a:lvl2pPr>
    <a:lvl3pPr marL="2764688" algn="l" defTabSz="2764688" rtl="0" eaLnBrk="1" latinLnBrk="0" hangingPunct="1">
      <a:defRPr sz="5442" kern="1200">
        <a:solidFill>
          <a:schemeClr val="tx1"/>
        </a:solidFill>
        <a:latin typeface="+mn-lt"/>
        <a:ea typeface="+mn-ea"/>
        <a:cs typeface="+mn-cs"/>
      </a:defRPr>
    </a:lvl3pPr>
    <a:lvl4pPr marL="4147033" algn="l" defTabSz="2764688" rtl="0" eaLnBrk="1" latinLnBrk="0" hangingPunct="1">
      <a:defRPr sz="5442" kern="1200">
        <a:solidFill>
          <a:schemeClr val="tx1"/>
        </a:solidFill>
        <a:latin typeface="+mn-lt"/>
        <a:ea typeface="+mn-ea"/>
        <a:cs typeface="+mn-cs"/>
      </a:defRPr>
    </a:lvl4pPr>
    <a:lvl5pPr marL="5529377" algn="l" defTabSz="2764688" rtl="0" eaLnBrk="1" latinLnBrk="0" hangingPunct="1">
      <a:defRPr sz="5442" kern="1200">
        <a:solidFill>
          <a:schemeClr val="tx1"/>
        </a:solidFill>
        <a:latin typeface="+mn-lt"/>
        <a:ea typeface="+mn-ea"/>
        <a:cs typeface="+mn-cs"/>
      </a:defRPr>
    </a:lvl5pPr>
    <a:lvl6pPr marL="6911721" algn="l" defTabSz="2764688" rtl="0" eaLnBrk="1" latinLnBrk="0" hangingPunct="1">
      <a:defRPr sz="5442" kern="1200">
        <a:solidFill>
          <a:schemeClr val="tx1"/>
        </a:solidFill>
        <a:latin typeface="+mn-lt"/>
        <a:ea typeface="+mn-ea"/>
        <a:cs typeface="+mn-cs"/>
      </a:defRPr>
    </a:lvl6pPr>
    <a:lvl7pPr marL="8294065" algn="l" defTabSz="2764688" rtl="0" eaLnBrk="1" latinLnBrk="0" hangingPunct="1">
      <a:defRPr sz="5442" kern="1200">
        <a:solidFill>
          <a:schemeClr val="tx1"/>
        </a:solidFill>
        <a:latin typeface="+mn-lt"/>
        <a:ea typeface="+mn-ea"/>
        <a:cs typeface="+mn-cs"/>
      </a:defRPr>
    </a:lvl7pPr>
    <a:lvl8pPr marL="9676409" algn="l" defTabSz="2764688" rtl="0" eaLnBrk="1" latinLnBrk="0" hangingPunct="1">
      <a:defRPr sz="5442" kern="1200">
        <a:solidFill>
          <a:schemeClr val="tx1"/>
        </a:solidFill>
        <a:latin typeface="+mn-lt"/>
        <a:ea typeface="+mn-ea"/>
        <a:cs typeface="+mn-cs"/>
      </a:defRPr>
    </a:lvl8pPr>
    <a:lvl9pPr marL="11058754" algn="l" defTabSz="2764688" rtl="0" eaLnBrk="1" latinLnBrk="0" hangingPunct="1">
      <a:defRPr sz="5442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3" d="100"/>
          <a:sy n="33" d="100"/>
        </p:scale>
        <p:origin x="774" y="-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302386"/>
            <a:ext cx="21419979" cy="1127975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7017128"/>
            <a:ext cx="18899981" cy="7822326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737E-3A6E-411A-8349-F8D393F6EFB0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6EBA-EDC7-4110-ACC6-0FB2594C4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8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737E-3A6E-411A-8349-F8D393F6EFB0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6EBA-EDC7-4110-ACC6-0FB2594C4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3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724962"/>
            <a:ext cx="5433745" cy="274568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724962"/>
            <a:ext cx="15986234" cy="274568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737E-3A6E-411A-8349-F8D393F6EFB0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6EBA-EDC7-4110-ACC6-0FB2594C4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5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737E-3A6E-411A-8349-F8D393F6EFB0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6EBA-EDC7-4110-ACC6-0FB2594C4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7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077332"/>
            <a:ext cx="21734978" cy="13477201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1682033"/>
            <a:ext cx="21734978" cy="7087342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737E-3A6E-411A-8349-F8D393F6EFB0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6EBA-EDC7-4110-ACC6-0FB2594C4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9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8624810"/>
            <a:ext cx="10709989" cy="205570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8624810"/>
            <a:ext cx="10709989" cy="205570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737E-3A6E-411A-8349-F8D393F6EFB0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6EBA-EDC7-4110-ACC6-0FB2594C4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9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724969"/>
            <a:ext cx="21734978" cy="62623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7942328"/>
            <a:ext cx="10660769" cy="3892412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1834740"/>
            <a:ext cx="10660769" cy="17407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7942328"/>
            <a:ext cx="10713272" cy="3892412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1834740"/>
            <a:ext cx="10713272" cy="17407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737E-3A6E-411A-8349-F8D393F6EFB0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6EBA-EDC7-4110-ACC6-0FB2594C4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4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737E-3A6E-411A-8349-F8D393F6EFB0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6EBA-EDC7-4110-ACC6-0FB2594C4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9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737E-3A6E-411A-8349-F8D393F6EFB0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6EBA-EDC7-4110-ACC6-0FB2594C4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5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159952"/>
            <a:ext cx="8127648" cy="7559834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4664905"/>
            <a:ext cx="12757487" cy="23024494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9719786"/>
            <a:ext cx="8127648" cy="18007107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737E-3A6E-411A-8349-F8D393F6EFB0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6EBA-EDC7-4110-ACC6-0FB2594C4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9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159952"/>
            <a:ext cx="8127648" cy="7559834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4664905"/>
            <a:ext cx="12757487" cy="23024494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9719786"/>
            <a:ext cx="8127648" cy="18007107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737E-3A6E-411A-8349-F8D393F6EFB0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6EBA-EDC7-4110-ACC6-0FB2594C4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9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724969"/>
            <a:ext cx="21734978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8624810"/>
            <a:ext cx="21734978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0029347"/>
            <a:ext cx="5669994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5737E-3A6E-411A-8349-F8D393F6EFB0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0029347"/>
            <a:ext cx="8504992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0029347"/>
            <a:ext cx="5669994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16EBA-EDC7-4110-ACC6-0FB2594C4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0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25199975" cy="35637707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381749" y="5927284"/>
            <a:ext cx="13321128" cy="297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B Nazanin" panose="00000400000000000000" pitchFamily="2" charset="-78"/>
              </a:rPr>
              <a:t>عنوان مقاله </a:t>
            </a:r>
            <a:endParaRPr kumimoji="0" lang="en-US" sz="4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 rtl="1"/>
            <a:r>
              <a:rPr lang="ar-SA" sz="3600" b="1" dirty="0">
                <a:cs typeface="B Nazanin" panose="00000400000000000000" pitchFamily="2" charset="-78"/>
              </a:rPr>
              <a:t>نام و نام‌خانوادگی نگارنده اول</a:t>
            </a:r>
            <a:r>
              <a:rPr lang="ar-SA" sz="3600" b="1" baseline="30000" dirty="0">
                <a:cs typeface="B Nazanin" panose="00000400000000000000" pitchFamily="2" charset="-78"/>
              </a:rPr>
              <a:t>1</a:t>
            </a:r>
            <a:r>
              <a:rPr lang="ar-SA" sz="3600" b="1" dirty="0">
                <a:cs typeface="B Nazanin" panose="00000400000000000000" pitchFamily="2" charset="-78"/>
              </a:rPr>
              <a:t>، نام و نام‌خانوادگی نگارنده دوم</a:t>
            </a:r>
            <a:r>
              <a:rPr lang="ar-SA" sz="3600" b="1" baseline="30000" dirty="0">
                <a:cs typeface="B Nazanin" panose="00000400000000000000" pitchFamily="2" charset="-78"/>
              </a:rPr>
              <a:t>2*</a:t>
            </a:r>
            <a:r>
              <a:rPr lang="ar-SA" sz="3600" b="1" dirty="0">
                <a:cs typeface="B Nazanin" panose="00000400000000000000" pitchFamily="2" charset="-78"/>
              </a:rPr>
              <a:t>، نام و ... نگارنده سوم</a:t>
            </a:r>
            <a:r>
              <a:rPr lang="ar-SA" sz="3600" b="1" baseline="30000" dirty="0">
                <a:cs typeface="B Nazanin" panose="00000400000000000000" pitchFamily="2" charset="-78"/>
              </a:rPr>
              <a:t>1</a:t>
            </a:r>
            <a:r>
              <a:rPr lang="ar-SA" sz="3600" b="1" dirty="0">
                <a:cs typeface="B Nazanin" panose="00000400000000000000" pitchFamily="2" charset="-78"/>
              </a:rPr>
              <a:t> </a:t>
            </a:r>
            <a:endParaRPr lang="en-US" sz="3600" b="1" dirty="0">
              <a:cs typeface="B Nazanin" panose="00000400000000000000" pitchFamily="2" charset="-78"/>
            </a:endParaRPr>
          </a:p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a-IR" altLang="zh-CN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B Nazanin" panose="00000400000000000000" pitchFamily="2" charset="-78"/>
              </a:rPr>
              <a:t>1</a:t>
            </a:r>
            <a:r>
              <a:rPr kumimoji="0" lang="fa-IR" alt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B Nazanin" panose="00000400000000000000" pitchFamily="2" charset="-78"/>
              </a:rPr>
              <a:t>- مرتبه علمی نگارنده، رشته تخصصی، نام سازمان، نام شهر</a:t>
            </a:r>
          </a:p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a-IR" alt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B Nazanin" panose="00000400000000000000" pitchFamily="2" charset="-78"/>
              </a:rPr>
              <a:t>2- دانشیار، مهندسی خودرو، دانشگاه علم و صنعت ایران، تهران</a:t>
            </a:r>
          </a:p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a-IR" alt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B Nazanin" panose="00000400000000000000" pitchFamily="2" charset="-78"/>
              </a:rPr>
              <a:t>* شهر، صندوق پستي، پست الکترونیکی نویسنده عهده دار مکاتبات</a:t>
            </a:r>
            <a:endParaRPr kumimoji="0" lang="en-US" altLang="zh-CN" sz="40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B Nazanin" panose="00000400000000000000" pitchFamily="2" charset="-7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2706349" y="9305631"/>
            <a:ext cx="12316143" cy="375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1270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altLang="zh-CN" sz="48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B Nazanin" panose="00000400000000000000" pitchFamily="2" charset="-78"/>
              </a:rPr>
              <a:t>چكيده</a:t>
            </a:r>
            <a:r>
              <a:rPr kumimoji="0" lang="fa-IR" altLang="zh-CN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endParaRPr kumimoji="0" lang="en-US" altLang="zh-CN" sz="3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12700"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a-IR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B Lotus" panose="00000400000000000000" pitchFamily="2" charset="-78"/>
              </a:rPr>
              <a:t>نويسندگان محترم مقالات بايد توجه داشته باشند، کنفرانس از پذيرش مقالاتي كه خارج از اين قالب تهيه شده باشند، معذور است. برای آماده‏سازی مقاله از همین فایل و کمک¬ گرفتن از نوار ابزار «سبک¬ها» (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B Lotus" panose="00000400000000000000" pitchFamily="2" charset="-78"/>
              </a:rPr>
              <a:t>Styles) </a:t>
            </a:r>
            <a:r>
              <a:rPr kumimoji="0" lang="fa-IR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B Lotus" panose="00000400000000000000" pitchFamily="2" charset="-78"/>
              </a:rPr>
              <a:t>استفاده کنید. توجه فرمایید از ورد نسخه 2010 برای نگارش مقالات استفاده شود. چكيده برای مقالات حداقل 180 و حداكثر شامل 250 كلمه می¬باشد. چكيده بايد به¬طور صريح و شفاف، موضوع پژوهش و نتايج آن را مطرح كند. در چكيده از ذكر جزئيات كار، شكل‌ها، جدول¬ها، فرمول‌ها، مراجع‌ و زیر نویس پرهيز شود.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277043" y="6899275"/>
            <a:ext cx="97155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2763499" y="14586097"/>
            <a:ext cx="12201844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34925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altLang="zh-CN" sz="48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B Nazanin" panose="00000400000000000000" pitchFamily="2" charset="-78"/>
              </a:rPr>
              <a:t>مقدمه</a:t>
            </a:r>
            <a:r>
              <a:rPr kumimoji="0" lang="fa-IR" altLang="zh-CN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B Nazanin" panose="00000400000000000000" pitchFamily="2" charset="-78"/>
              </a:rPr>
              <a:t>   </a:t>
            </a:r>
            <a:endParaRPr kumimoji="0" lang="en-US" altLang="zh-CN" sz="3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B Nazanin" panose="00000400000000000000" pitchFamily="2" charset="-78"/>
            </a:endParaRPr>
          </a:p>
          <a:p>
            <a:pPr marR="34925" lvl="0" algn="justLow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a-IR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B Nazanin" panose="00000400000000000000" pitchFamily="2" charset="-78"/>
              </a:rPr>
              <a:t>برای آماده¬سازی مقاله خود از همین قالب استفاده نمایید. نوع صفحه و فواصل از اطراف، در این قالب تنظیم شده است. کافی است نویسندگان محترم، یک کپی از این فایل را در قسمتی از رایانه ذخیره نمایند. پس از آن با کپی و سپس چسباندن  متن خود در این فایل، سبک  مربوط را انتخاب نمایید. همچنین در هر قسمت از مقاله پس از چسباندن متن می‏توانید از مسیر زیر، به طور مستقیم سبک مربوط را اعمال فرمایید:</a:t>
            </a:r>
          </a:p>
          <a:p>
            <a:pPr marR="34925" lvl="0" algn="justLow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B Nazanin" panose="00000400000000000000" pitchFamily="2" charset="-78"/>
              </a:rPr>
              <a:t>Paste option -&gt; match with Destination format</a:t>
            </a:r>
          </a:p>
          <a:p>
            <a:pPr marR="34925" lvl="0" algn="justLow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a-IR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B Nazanin" panose="00000400000000000000" pitchFamily="2" charset="-78"/>
              </a:rPr>
              <a:t>پاراگراف¬های دوم به بعد در هر عنوان با فرورفتگی به اندازة 5 میلی‏متر از شروع سطر و بدون فاصله پس یا پیش از پاراگراف است. موقع استفاده از علایمی نظیر ، : . ؛ و غیره، به خاطر داشته باشید که کلیة این علایم بدون فاصله از حرف قبلی و با یک فاصله از حرف بعدی نوشته می‌شوند.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2763499" y="20812878"/>
            <a:ext cx="12201844" cy="883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34925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altLang="zh-CN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B Nazanin" panose="00000400000000000000" pitchFamily="2" charset="-78"/>
              </a:rPr>
              <a:t>روش تحقیق</a:t>
            </a:r>
            <a:endParaRPr kumimoji="0" lang="en-US" altLang="zh-CN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B Nazanin" panose="00000400000000000000" pitchFamily="2" charset="-78"/>
            </a:endParaRPr>
          </a:p>
          <a:p>
            <a:pPr algn="just" rtl="1"/>
            <a:r>
              <a:rPr lang="fa-IR" sz="3200" dirty="0"/>
              <a:t>شکل­ها، جدول­ها و نمودارها نیز با فرمت دوستونی در مقاله درج می‌شوند. در صورتی­که نتوان آن­ها را در اندازه یک ستون رسم نمود، و شکل مطلوب بیش از عرض یک ستون را اشغال کند، در بالا یا پایین صفحه و بعد از محل ارجاع درج مي‌شوند. شکل 1، نمونه شکل با کیفیت و مورد تایید کنفرانس را نشان می‏دهد. </a:t>
            </a:r>
            <a:endParaRPr lang="en-US" sz="3200" dirty="0"/>
          </a:p>
          <a:p>
            <a:pPr algn="just" rtl="1"/>
            <a:r>
              <a:rPr lang="fa-IR" sz="3200" dirty="0"/>
              <a:t>شکل ها باید حداقل کیفیت مورد نیاز را داشته باشند. به همة شکل­ها، جدول­ها و نمودارها در مقاله باید اشاره کرد. اشاره به شکل­ها در متن، با ذکر شماره­ شکل و همان سایز متن مقاله و بدون پرانتز است. مگر در پایان جمله که در این حالت در داخل پرانتز اشاره می‌شود. اشاره به شکل­ها، جدول­ها، نمودارها و روابط بایستی به صورت دستی و بدون استفاده از ابزار کپشن در نرم­افزار وُرد صورت گیرد.</a:t>
            </a:r>
            <a:endParaRPr lang="en-US" sz="3200" dirty="0"/>
          </a:p>
          <a:p>
            <a:pPr algn="just" rtl="1"/>
            <a:r>
              <a:rPr lang="fa-IR" sz="3200" dirty="0"/>
              <a:t>محورهای مختصات فقط با پارامتر توصیف می‌شوند. شکل­ها و جدول­ها در هر صفحه در بالا و یا پایین هر ستون بعد از اولین ارجاع به آن جانمایی شوند. برای این منظور، پس از کلیک روی شکل از مسیر زیر محل آن را در مکان­های ذکر شده، مشخص نمایید:</a:t>
            </a:r>
            <a:endParaRPr lang="en-US" sz="3200" dirty="0"/>
          </a:p>
          <a:p>
            <a:pPr algn="just" rtl="1"/>
            <a:r>
              <a:rPr lang="en-US" sz="3200" dirty="0"/>
              <a:t>Picture Tools -&gt; Format -&gt; Arrange -&gt; Position</a:t>
            </a:r>
          </a:p>
          <a:p>
            <a:pPr algn="just" rtl="1"/>
            <a:r>
              <a:rPr lang="fa-IR" sz="3200" dirty="0"/>
              <a:t>شکل­ها با زمینه سفید (زمینه خاکستری و يا رنگی نباشد) و بدون قاب اضافی بیرونی رسم می­شود.</a:t>
            </a:r>
            <a:endParaRPr lang="en-US" sz="3200" dirty="0"/>
          </a:p>
          <a:p>
            <a:pPr algn="just" rtl="1"/>
            <a:r>
              <a:rPr lang="en-US" sz="3200" dirty="0"/>
              <a:t>2. Caption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41043" y="9305631"/>
            <a:ext cx="11858943" cy="883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34925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altLang="zh-CN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B Nazanin" panose="00000400000000000000" pitchFamily="2" charset="-78"/>
              </a:rPr>
              <a:t>نتایج</a:t>
            </a:r>
            <a:endParaRPr kumimoji="0" lang="en-US" altLang="zh-CN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B Nazanin" panose="00000400000000000000" pitchFamily="2" charset="-78"/>
            </a:endParaRPr>
          </a:p>
          <a:p>
            <a:pPr algn="just" rtl="1"/>
            <a:r>
              <a:rPr lang="fa-IR" sz="3200" dirty="0"/>
              <a:t>شکل­ها، جدول­ها و نمودارها نیز با فرمت دوستونی در مقاله درج می‌شوند. در صورتی­که نتوان آن­ها را در اندازه یک ستون رسم نمود، و شکل مطلوب بیش از عرض یک ستون را اشغال کند، در بالا یا پایین صفحه و بعد از محل ارجاع درج مي‌شوند. شکل 1، نمونه شکل با کیفیت و مورد تایید کنفرانس را نشان می‏دهد. </a:t>
            </a:r>
            <a:endParaRPr lang="en-US" sz="3200" dirty="0"/>
          </a:p>
          <a:p>
            <a:pPr algn="just" rtl="1"/>
            <a:r>
              <a:rPr lang="fa-IR" sz="3200" dirty="0"/>
              <a:t>شکل ها باید حداقل کیفیت مورد نیاز را داشته باشند. به همة شکل­ها، جدول­ها و نمودارها در مقاله باید اشاره کرد. اشاره به شکل­ها در متن، با ذکر شماره­ شکل و همان سایز متن مقاله و بدون پرانتز است. مگر در پایان جمله که در این حالت در داخل پرانتز اشاره می‌شود. اشاره به شکل­ها، جدول­ها، نمودارها و روابط بایستی به صورت دستی و بدون استفاده از ابزار کپشن در نرم­افزار وُرد صورت گیرد</a:t>
            </a:r>
            <a:r>
              <a:rPr lang="fa-IR" sz="3200" dirty="0" smtClean="0"/>
              <a:t>.</a:t>
            </a:r>
          </a:p>
          <a:p>
            <a:pPr algn="just" rtl="1"/>
            <a:endParaRPr lang="en-US" sz="2800" dirty="0"/>
          </a:p>
        </p:txBody>
      </p:sp>
      <p:pic>
        <p:nvPicPr>
          <p:cNvPr id="25" name="Picture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89" y="14963922"/>
            <a:ext cx="7299962" cy="55872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881934"/>
              </p:ext>
            </p:extLst>
          </p:nvPr>
        </p:nvGraphicFramePr>
        <p:xfrm>
          <a:off x="1672588" y="20891207"/>
          <a:ext cx="9261231" cy="3735987"/>
        </p:xfrm>
        <a:graphic>
          <a:graphicData uri="http://schemas.openxmlformats.org/drawingml/2006/table">
            <a:tbl>
              <a:tblPr rtl="1" firstRow="1" firstCol="1" bandRow="1">
                <a:tableStyleId>{C083E6E3-FA7D-4D7B-A595-EF9225AFEA82}</a:tableStyleId>
              </a:tblPr>
              <a:tblGrid>
                <a:gridCol w="3623960"/>
                <a:gridCol w="2067108"/>
                <a:gridCol w="2067108"/>
                <a:gridCol w="1503055"/>
              </a:tblGrid>
              <a:tr h="453199"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300" dirty="0">
                          <a:effectLst/>
                          <a:cs typeface="B Nazanin" panose="00000400000000000000" pitchFamily="2" charset="-78"/>
                        </a:rPr>
                        <a:t>موقعیت استفاده </a:t>
                      </a:r>
                      <a:r>
                        <a:rPr lang="fa-IR" sz="2300" baseline="30000" dirty="0">
                          <a:effectLst/>
                          <a:cs typeface="B Nazanin" panose="00000400000000000000" pitchFamily="2" charset="-78"/>
                        </a:rPr>
                        <a:t>(*)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S Mincho"/>
                        <a:cs typeface="B Nazanin" panose="00000400000000000000" pitchFamily="2" charset="-78"/>
                      </a:endParaRPr>
                    </a:p>
                  </a:txBody>
                  <a:tcPr marL="176063" marR="1760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2300">
                          <a:effectLst/>
                          <a:cs typeface="B Nazanin" panose="00000400000000000000" pitchFamily="2" charset="-78"/>
                        </a:rPr>
                        <a:t>نام قلم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S Mincho"/>
                        <a:cs typeface="B Nazanin" panose="00000400000000000000" pitchFamily="2" charset="-78"/>
                      </a:endParaRPr>
                    </a:p>
                  </a:txBody>
                  <a:tcPr marL="176063" marR="176063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300">
                          <a:effectLst/>
                          <a:cs typeface="B Nazanin" panose="00000400000000000000" pitchFamily="2" charset="-78"/>
                        </a:rPr>
                        <a:t>اندازه قلم 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S Mincho"/>
                        <a:cs typeface="B Nazanin" panose="00000400000000000000" pitchFamily="2" charset="-78"/>
                      </a:endParaRPr>
                    </a:p>
                  </a:txBody>
                  <a:tcPr marL="176063" marR="176063" marT="0" marB="0" anchor="ctr"/>
                </a:tc>
              </a:tr>
              <a:tr h="436896"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300" dirty="0">
                          <a:effectLst/>
                          <a:cs typeface="B Nazanin" panose="00000400000000000000" pitchFamily="2" charset="-78"/>
                        </a:rPr>
                        <a:t>عناوین بخش­های سطح 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S Mincho"/>
                        <a:cs typeface="B Nazanin" panose="00000400000000000000" pitchFamily="2" charset="-78"/>
                      </a:endParaRPr>
                    </a:p>
                  </a:txBody>
                  <a:tcPr marL="176063" marR="1760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2300">
                          <a:effectLst/>
                          <a:cs typeface="B Nazanin" panose="00000400000000000000" pitchFamily="2" charset="-78"/>
                        </a:rPr>
                        <a:t>بی­نازنین پررنگ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S Mincho"/>
                        <a:cs typeface="B Nazanin" panose="00000400000000000000" pitchFamily="2" charset="-78"/>
                      </a:endParaRPr>
                    </a:p>
                  </a:txBody>
                  <a:tcPr marL="176063" marR="176063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300">
                          <a:effectLst/>
                          <a:cs typeface="B Nazanin" panose="00000400000000000000" pitchFamily="2" charset="-78"/>
                        </a:rPr>
                        <a:t>10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S Mincho"/>
                        <a:cs typeface="B Nazanin" panose="00000400000000000000" pitchFamily="2" charset="-78"/>
                      </a:endParaRPr>
                    </a:p>
                  </a:txBody>
                  <a:tcPr marL="176063" marR="176063" marT="0" marB="0" anchor="ctr"/>
                </a:tc>
              </a:tr>
              <a:tr h="406556"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300">
                          <a:effectLst/>
                          <a:cs typeface="B Nazanin" panose="00000400000000000000" pitchFamily="2" charset="-78"/>
                        </a:rPr>
                        <a:t>عناوین بخش­های سطح 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S Mincho"/>
                        <a:cs typeface="B Nazanin" panose="00000400000000000000" pitchFamily="2" charset="-78"/>
                      </a:endParaRPr>
                    </a:p>
                  </a:txBody>
                  <a:tcPr marL="176063" marR="1760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2300">
                          <a:effectLst/>
                          <a:cs typeface="B Nazanin" panose="00000400000000000000" pitchFamily="2" charset="-78"/>
                        </a:rPr>
                        <a:t>بی­نازنین پررنگ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S Mincho"/>
                        <a:cs typeface="B Nazanin" panose="00000400000000000000" pitchFamily="2" charset="-78"/>
                      </a:endParaRPr>
                    </a:p>
                  </a:txBody>
                  <a:tcPr marL="176063" marR="176063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300">
                          <a:effectLst/>
                          <a:cs typeface="B Nazanin" panose="00000400000000000000" pitchFamily="2" charset="-78"/>
                        </a:rPr>
                        <a:t>9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S Mincho"/>
                        <a:cs typeface="B Nazanin" panose="00000400000000000000" pitchFamily="2" charset="-78"/>
                      </a:endParaRPr>
                    </a:p>
                  </a:txBody>
                  <a:tcPr marL="176063" marR="176063" marT="0" marB="0" anchor="ctr"/>
                </a:tc>
              </a:tr>
              <a:tr h="40655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300">
                          <a:effectLst/>
                          <a:cs typeface="B Nazanin" panose="00000400000000000000" pitchFamily="2" charset="-78"/>
                        </a:rPr>
                        <a:t>متن اصلی مقاله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S Mincho"/>
                        <a:cs typeface="B Nazanin" panose="00000400000000000000" pitchFamily="2" charset="-78"/>
                      </a:endParaRPr>
                    </a:p>
                  </a:txBody>
                  <a:tcPr marL="176063" marR="176063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2300">
                          <a:effectLst/>
                          <a:cs typeface="B Nazanin" panose="00000400000000000000" pitchFamily="2" charset="-78"/>
                        </a:rPr>
                        <a:t>بی­نازنین 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S Mincho"/>
                        <a:cs typeface="B Nazanin" panose="00000400000000000000" pitchFamily="2" charset="-78"/>
                      </a:endParaRPr>
                    </a:p>
                  </a:txBody>
                  <a:tcPr marL="176063" marR="176063" marT="0" marB="0" anchor="ctr"/>
                </a:tc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300">
                          <a:effectLst/>
                          <a:cs typeface="B Nazanin" panose="00000400000000000000" pitchFamily="2" charset="-78"/>
                        </a:rPr>
                        <a:t>10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S Mincho"/>
                        <a:cs typeface="B Nazanin" panose="00000400000000000000" pitchFamily="2" charset="-78"/>
                      </a:endParaRPr>
                    </a:p>
                  </a:txBody>
                  <a:tcPr marL="176063" marR="1760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55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300">
                          <a:effectLst/>
                          <a:cs typeface="B Nazanin" panose="00000400000000000000" pitchFamily="2" charset="-78"/>
                        </a:rPr>
                        <a:t>عنوان شکل­ها و جدول­ها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S Mincho"/>
                        <a:cs typeface="B Nazanin" panose="00000400000000000000" pitchFamily="2" charset="-78"/>
                      </a:endParaRPr>
                    </a:p>
                  </a:txBody>
                  <a:tcPr marL="176063" marR="176063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2300">
                          <a:effectLst/>
                          <a:cs typeface="B Nazanin" panose="00000400000000000000" pitchFamily="2" charset="-78"/>
                        </a:rPr>
                        <a:t>بی­نازنین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S Mincho"/>
                        <a:cs typeface="B Nazanin" panose="00000400000000000000" pitchFamily="2" charset="-78"/>
                      </a:endParaRPr>
                    </a:p>
                  </a:txBody>
                  <a:tcPr marL="176063" marR="176063" marT="0" marB="0" anchor="ctr"/>
                </a:tc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300">
                          <a:effectLst/>
                          <a:cs typeface="B Nazanin" panose="00000400000000000000" pitchFamily="2" charset="-78"/>
                        </a:rPr>
                        <a:t>9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S Mincho"/>
                        <a:cs typeface="B Nazanin" panose="00000400000000000000" pitchFamily="2" charset="-78"/>
                      </a:endParaRPr>
                    </a:p>
                  </a:txBody>
                  <a:tcPr marL="176063" marR="1760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55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300">
                          <a:effectLst/>
                          <a:cs typeface="B Nazanin" panose="00000400000000000000" pitchFamily="2" charset="-78"/>
                        </a:rPr>
                        <a:t>زیرنویس و آخرنویس فارسی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S Mincho"/>
                        <a:cs typeface="B Nazanin" panose="00000400000000000000" pitchFamily="2" charset="-78"/>
                      </a:endParaRPr>
                    </a:p>
                  </a:txBody>
                  <a:tcPr marL="176063" marR="176063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2300">
                          <a:effectLst/>
                          <a:cs typeface="B Nazanin" panose="00000400000000000000" pitchFamily="2" charset="-78"/>
                        </a:rPr>
                        <a:t>بی­نازنین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S Mincho"/>
                        <a:cs typeface="B Nazanin" panose="00000400000000000000" pitchFamily="2" charset="-78"/>
                      </a:endParaRPr>
                    </a:p>
                  </a:txBody>
                  <a:tcPr marL="176063" marR="176063" marT="0" marB="0" anchor="ctr"/>
                </a:tc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300">
                          <a:effectLst/>
                          <a:cs typeface="B Nazanin" panose="00000400000000000000" pitchFamily="2" charset="-78"/>
                        </a:rPr>
                        <a:t>8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S Mincho"/>
                        <a:cs typeface="B Nazanin" panose="00000400000000000000" pitchFamily="2" charset="-78"/>
                      </a:endParaRPr>
                    </a:p>
                  </a:txBody>
                  <a:tcPr marL="176063" marR="1760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55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300" dirty="0">
                          <a:effectLst/>
                          <a:cs typeface="B Nazanin" panose="00000400000000000000" pitchFamily="2" charset="-78"/>
                        </a:rPr>
                        <a:t>متون داخل جدول­ها (فارسی)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S Mincho"/>
                        <a:cs typeface="B Nazanin" panose="00000400000000000000" pitchFamily="2" charset="-78"/>
                      </a:endParaRPr>
                    </a:p>
                  </a:txBody>
                  <a:tcPr marL="176063" marR="176063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2300">
                          <a:effectLst/>
                          <a:cs typeface="B Nazanin" panose="00000400000000000000" pitchFamily="2" charset="-78"/>
                        </a:rPr>
                        <a:t>بی­نازنین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S Mincho"/>
                        <a:cs typeface="B Nazanin" panose="00000400000000000000" pitchFamily="2" charset="-78"/>
                      </a:endParaRPr>
                    </a:p>
                  </a:txBody>
                  <a:tcPr marL="176063" marR="176063" marT="0" marB="0" anchor="ctr"/>
                </a:tc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300" dirty="0">
                          <a:effectLst/>
                          <a:cs typeface="B Nazanin" panose="00000400000000000000" pitchFamily="2" charset="-78"/>
                        </a:rPr>
                        <a:t>9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S Mincho"/>
                        <a:cs typeface="B Nazanin" panose="00000400000000000000" pitchFamily="2" charset="-78"/>
                      </a:endParaRPr>
                    </a:p>
                  </a:txBody>
                  <a:tcPr marL="176063" marR="1760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55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300">
                          <a:effectLst/>
                          <a:cs typeface="B Nazanin" panose="00000400000000000000" pitchFamily="2" charset="-78"/>
                        </a:rPr>
                        <a:t>متون داخل جدول­ها (انگلیسی)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S Mincho"/>
                        <a:cs typeface="B Nazanin" panose="00000400000000000000" pitchFamily="2" charset="-78"/>
                      </a:endParaRPr>
                    </a:p>
                  </a:txBody>
                  <a:tcPr marL="176063" marR="176063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2300">
                          <a:effectLst/>
                          <a:cs typeface="B Nazanin" panose="00000400000000000000" pitchFamily="2" charset="-78"/>
                        </a:rPr>
                        <a:t>کامبریا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S Mincho"/>
                        <a:cs typeface="B Nazanin" panose="00000400000000000000" pitchFamily="2" charset="-78"/>
                      </a:endParaRPr>
                    </a:p>
                  </a:txBody>
                  <a:tcPr marL="176063" marR="176063" marT="0" marB="0" anchor="ctr"/>
                </a:tc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300">
                          <a:effectLst/>
                          <a:cs typeface="B Nazanin" panose="00000400000000000000" pitchFamily="2" charset="-78"/>
                        </a:rPr>
                        <a:t>7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S Mincho"/>
                        <a:cs typeface="B Nazanin" panose="00000400000000000000" pitchFamily="2" charset="-78"/>
                      </a:endParaRPr>
                    </a:p>
                  </a:txBody>
                  <a:tcPr marL="176063" marR="1760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55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300">
                          <a:effectLst/>
                          <a:cs typeface="B Nazanin" panose="00000400000000000000" pitchFamily="2" charset="-78"/>
                        </a:rPr>
                        <a:t>فرمول­ها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S Mincho"/>
                        <a:cs typeface="B Nazanin" panose="00000400000000000000" pitchFamily="2" charset="-78"/>
                      </a:endParaRPr>
                    </a:p>
                  </a:txBody>
                  <a:tcPr marL="176063" marR="176063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2300">
                          <a:effectLst/>
                          <a:cs typeface="B Nazanin" panose="00000400000000000000" pitchFamily="2" charset="-78"/>
                        </a:rPr>
                        <a:t>کامبریا مث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S Mincho"/>
                        <a:cs typeface="B Nazanin" panose="00000400000000000000" pitchFamily="2" charset="-78"/>
                      </a:endParaRPr>
                    </a:p>
                  </a:txBody>
                  <a:tcPr marL="176063" marR="176063" marT="0" marB="0" anchor="ctr"/>
                </a:tc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300" dirty="0">
                          <a:effectLst/>
                          <a:cs typeface="B Nazanin" panose="00000400000000000000" pitchFamily="2" charset="-78"/>
                        </a:rPr>
                        <a:t>9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S Mincho"/>
                        <a:cs typeface="B Nazanin" panose="00000400000000000000" pitchFamily="2" charset="-78"/>
                      </a:endParaRPr>
                    </a:p>
                  </a:txBody>
                  <a:tcPr marL="176063" marR="1760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316880" y="24632174"/>
            <a:ext cx="10129739" cy="883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34925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altLang="zh-CN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B Nazanin" panose="00000400000000000000" pitchFamily="2" charset="-78"/>
              </a:rPr>
              <a:t>مرجع</a:t>
            </a:r>
            <a:endParaRPr kumimoji="0" lang="en-US" altLang="zh-CN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B Nazanin" panose="00000400000000000000" pitchFamily="2" charset="-78"/>
            </a:endParaRPr>
          </a:p>
          <a:p>
            <a:pPr algn="just"/>
            <a:r>
              <a:rPr lang="en-US" sz="2000" dirty="0"/>
              <a:t>[</a:t>
            </a:r>
            <a:r>
              <a:rPr lang="en-US" sz="2000" dirty="0" smtClean="0"/>
              <a:t>1]G. </a:t>
            </a:r>
            <a:r>
              <a:rPr lang="en-US" sz="2000" dirty="0" err="1" smtClean="0"/>
              <a:t>Heidarinejad</a:t>
            </a:r>
            <a:r>
              <a:rPr lang="en-US" sz="2000" dirty="0" smtClean="0"/>
              <a:t>, H. </a:t>
            </a:r>
            <a:r>
              <a:rPr lang="en-US" sz="2000" dirty="0" err="1" smtClean="0"/>
              <a:t>Pasdarshahri</a:t>
            </a:r>
            <a:r>
              <a:rPr lang="en-US" sz="2000" dirty="0" smtClean="0"/>
              <a:t>, K. </a:t>
            </a:r>
            <a:r>
              <a:rPr lang="en-US" sz="2000" dirty="0" err="1" smtClean="0"/>
              <a:t>Mazaheri</a:t>
            </a:r>
            <a:r>
              <a:rPr lang="en-US" sz="2000" dirty="0" smtClean="0"/>
              <a:t>, Evaluation of induced-flow in two-room compartment fire using large eddy simulation, </a:t>
            </a:r>
            <a:r>
              <a:rPr lang="en-US" sz="2000" dirty="0" err="1" smtClean="0"/>
              <a:t>Modares</a:t>
            </a:r>
            <a:r>
              <a:rPr lang="en-US" sz="2000" dirty="0" smtClean="0"/>
              <a:t> Mechanical Engineering, Vol. 13, No. 4, pp. 74-85, 2013. (In Persian)</a:t>
            </a:r>
          </a:p>
          <a:p>
            <a:pPr algn="just"/>
            <a:r>
              <a:rPr lang="en-US" sz="2000" dirty="0" smtClean="0"/>
              <a:t>[2]S. G. Tuttle, S. </a:t>
            </a:r>
            <a:r>
              <a:rPr lang="en-US" sz="2000" dirty="0" err="1" smtClean="0"/>
              <a:t>Chaudhuri</a:t>
            </a:r>
            <a:r>
              <a:rPr lang="en-US" sz="2000" dirty="0" smtClean="0"/>
              <a:t>, K. M. Kopp-Vaughan, T. R. Jensen, B. M. </a:t>
            </a:r>
            <a:r>
              <a:rPr lang="en-US" sz="2000" dirty="0" err="1" smtClean="0"/>
              <a:t>Cetegen</a:t>
            </a:r>
            <a:r>
              <a:rPr lang="en-US" sz="2000" dirty="0" smtClean="0"/>
              <a:t>, M. W. Renfro, J. M. Cohen, Lean </a:t>
            </a:r>
            <a:r>
              <a:rPr lang="en-US" sz="2000" dirty="0" err="1" smtClean="0"/>
              <a:t>blowoff</a:t>
            </a:r>
            <a:r>
              <a:rPr lang="en-US" sz="2000" dirty="0" smtClean="0"/>
              <a:t> behavior of asymmetrically-fueled bluff body-stabilized flames, Combustion and Flame, Vol. 160, No. 9, pp. 1677-1692, 2013. </a:t>
            </a:r>
          </a:p>
          <a:p>
            <a:pPr algn="just"/>
            <a:r>
              <a:rPr lang="en-US" sz="2000" dirty="0" smtClean="0"/>
              <a:t>[3] M. </a:t>
            </a:r>
            <a:r>
              <a:rPr lang="en-US" sz="2000" dirty="0" err="1" smtClean="0"/>
              <a:t>Maerefat</a:t>
            </a:r>
            <a:r>
              <a:rPr lang="en-US" sz="2000" dirty="0" smtClean="0"/>
              <a:t>, </a:t>
            </a:r>
            <a:r>
              <a:rPr lang="en-US" sz="2000" dirty="0" err="1" smtClean="0"/>
              <a:t>A.Omidvar</a:t>
            </a:r>
            <a:r>
              <a:rPr lang="en-US" sz="2000" dirty="0" smtClean="0"/>
              <a:t>, Thermal Comfort, pp. 15-21, Tehran: </a:t>
            </a:r>
            <a:r>
              <a:rPr lang="en-US" sz="2000" dirty="0" err="1" smtClean="0"/>
              <a:t>Kelid</a:t>
            </a:r>
            <a:r>
              <a:rPr lang="en-US" sz="2000" dirty="0" smtClean="0"/>
              <a:t> </a:t>
            </a:r>
            <a:r>
              <a:rPr lang="en-US" sz="2000" dirty="0" err="1" smtClean="0"/>
              <a:t>Amoozesh</a:t>
            </a:r>
            <a:r>
              <a:rPr lang="en-US" sz="2000" dirty="0" smtClean="0"/>
              <a:t>, 2008. (In Persian)</a:t>
            </a:r>
          </a:p>
          <a:p>
            <a:pPr algn="just"/>
            <a:r>
              <a:rPr lang="en-US" sz="2000" dirty="0" smtClean="0"/>
              <a:t>[4]T. </a:t>
            </a:r>
            <a:r>
              <a:rPr lang="en-US" sz="2000" dirty="0" err="1" smtClean="0"/>
              <a:t>Itoh</a:t>
            </a:r>
            <a:r>
              <a:rPr lang="en-US" sz="2000" dirty="0" smtClean="0"/>
              <a:t>, Numerical Techniques for Microwave and Millimeter and Millimeter-Wave Passive Structures, Second </a:t>
            </a:r>
            <a:r>
              <a:rPr lang="en-US" sz="2000" dirty="0" err="1" smtClean="0"/>
              <a:t>Edittion</a:t>
            </a:r>
            <a:r>
              <a:rPr lang="en-US" sz="2000" dirty="0" smtClean="0"/>
              <a:t>, pp. 305-320, New York: Wiley, 1989. </a:t>
            </a:r>
          </a:p>
          <a:p>
            <a:pPr algn="just"/>
            <a:r>
              <a:rPr lang="en-US" sz="2000" dirty="0" smtClean="0"/>
              <a:t>[5]M. </a:t>
            </a:r>
            <a:r>
              <a:rPr lang="en-US" sz="2000" dirty="0" err="1" smtClean="0"/>
              <a:t>Kaviany</a:t>
            </a:r>
            <a:r>
              <a:rPr lang="en-US" sz="2000" dirty="0" smtClean="0"/>
              <a:t>, Heat transfer in porous media,  in: W. M. </a:t>
            </a:r>
            <a:r>
              <a:rPr lang="en-US" sz="2000" dirty="0" err="1" smtClean="0"/>
              <a:t>Rohsenow</a:t>
            </a:r>
            <a:r>
              <a:rPr lang="en-US" sz="2000" dirty="0" smtClean="0"/>
              <a:t>, J. P. Hartnett, Y. I. Cho (Eds.), Handbook of Heat Transfer, pp. 9.32-9.43, New York: McGraw-Hill, 1998. </a:t>
            </a:r>
          </a:p>
          <a:p>
            <a:pPr algn="just"/>
            <a:r>
              <a:rPr lang="en-US" sz="2000" dirty="0" smtClean="0"/>
              <a:t>[6]H. J. </a:t>
            </a:r>
            <a:r>
              <a:rPr lang="en-US" sz="2000" dirty="0" err="1" smtClean="0"/>
              <a:t>Amlashi</a:t>
            </a:r>
            <a:r>
              <a:rPr lang="en-US" sz="2000" dirty="0" smtClean="0"/>
              <a:t>, H. </a:t>
            </a:r>
            <a:r>
              <a:rPr lang="en-US" sz="2000" dirty="0" err="1" smtClean="0"/>
              <a:t>Shokouhmand</a:t>
            </a:r>
            <a:r>
              <a:rPr lang="en-US" sz="2000" dirty="0" smtClean="0"/>
              <a:t>, B. </a:t>
            </a:r>
            <a:r>
              <a:rPr lang="en-US" sz="2000" dirty="0" err="1" smtClean="0"/>
              <a:t>Kamkari</a:t>
            </a:r>
            <a:r>
              <a:rPr lang="en-US" sz="2000" dirty="0" smtClean="0"/>
              <a:t>, Experimental study of charging process in thermal energy storage system using phase change material, in The 4th International Conference on Heating, Ventilating and Air Conditioning, Tehran, Iran, 2012. (In Persian)</a:t>
            </a:r>
          </a:p>
          <a:p>
            <a:pPr algn="just"/>
            <a:r>
              <a:rPr lang="en-US" sz="2000" dirty="0" smtClean="0"/>
              <a:t>[7]V. P. Carey, Modeling of </a:t>
            </a:r>
            <a:r>
              <a:rPr lang="en-US" sz="2000" dirty="0" err="1" smtClean="0"/>
              <a:t>microscale</a:t>
            </a:r>
            <a:r>
              <a:rPr lang="en-US" sz="2000" dirty="0" smtClean="0"/>
              <a:t> transport in multiphase systems, in Proceeding of The Eleventh Heat Transfer Conference, Philadelphia: Taylor &amp; Francis, pp. 23-40, 1998. </a:t>
            </a:r>
          </a:p>
          <a:p>
            <a:pPr algn="just"/>
            <a:r>
              <a:rPr lang="en-US" sz="2000" dirty="0" smtClean="0"/>
              <a:t>[8]A. </a:t>
            </a:r>
            <a:r>
              <a:rPr lang="en-US" sz="2000" dirty="0" err="1" smtClean="0"/>
              <a:t>Zolfaghari</a:t>
            </a:r>
            <a:r>
              <a:rPr lang="en-US" sz="2000" dirty="0" smtClean="0"/>
              <a:t>, Modification of standard thermal comfort models by using the frequency thermal analysis of the human body, PhD Thesis, Department of Mechanical Engineering, </a:t>
            </a:r>
            <a:r>
              <a:rPr lang="en-US" sz="2000" dirty="0" err="1" smtClean="0"/>
              <a:t>Tarbiat</a:t>
            </a:r>
            <a:r>
              <a:rPr lang="en-US" sz="2000" dirty="0" smtClean="0"/>
              <a:t> </a:t>
            </a:r>
            <a:r>
              <a:rPr lang="en-US" sz="2000" dirty="0" err="1" smtClean="0"/>
              <a:t>Modares</a:t>
            </a:r>
            <a:r>
              <a:rPr lang="en-US" sz="2000" dirty="0" smtClean="0"/>
              <a:t> University, Tehran, 2010. (In Persian)</a:t>
            </a:r>
          </a:p>
          <a:p>
            <a:pPr algn="just"/>
            <a:r>
              <a:rPr lang="en-US" sz="2000" dirty="0" smtClean="0"/>
              <a:t>[9]L. Jonas, Hydrodynamic limit of lattice Boltzmann equations, PhD Thesis, University of Genève, Genève, 2007. </a:t>
            </a:r>
          </a:p>
          <a:p>
            <a:pPr algn="just"/>
            <a:r>
              <a:rPr lang="en-US" sz="2000" dirty="0" smtClean="0"/>
              <a:t>[10]S. F. </a:t>
            </a:r>
            <a:r>
              <a:rPr lang="en-US" sz="2000" dirty="0" err="1" smtClean="0"/>
              <a:t>Hassell</a:t>
            </a:r>
            <a:r>
              <a:rPr lang="en-US" sz="2000" dirty="0" smtClean="0"/>
              <a:t>. Stress Analysis in Pressure Vessels, Accessed 8 September 2009; http://www.shieldco.com/tutorial/24. </a:t>
            </a:r>
          </a:p>
          <a:p>
            <a:pPr algn="just"/>
            <a:r>
              <a:rPr lang="en-US" sz="2000" dirty="0" smtClean="0"/>
              <a:t>[11]Methods of gas consumption reduction in residential and commercial buildings, Accessed 20 July 2013; http://www.ifco.ir/building/ConservationHints/Intro.asp. (In Persian)</a:t>
            </a:r>
          </a:p>
          <a:p>
            <a:pPr algn="just"/>
            <a:r>
              <a:rPr lang="en-US" sz="2000" dirty="0" smtClean="0"/>
              <a:t>[12]W. F. Merkel, W. M. Jones, R. G. </a:t>
            </a:r>
            <a:r>
              <a:rPr lang="en-US" sz="2000" dirty="0" err="1" smtClean="0"/>
              <a:t>Klimo</a:t>
            </a:r>
            <a:r>
              <a:rPr lang="en-US" sz="2000" dirty="0" smtClean="0"/>
              <a:t>, HVAC adjustment module, US Patent No. 8493008, 2013. </a:t>
            </a:r>
          </a:p>
          <a:p>
            <a:pPr algn="just"/>
            <a:r>
              <a:rPr lang="en-US" sz="2000" dirty="0" smtClean="0"/>
              <a:t>[13]J. </a:t>
            </a:r>
            <a:r>
              <a:rPr lang="en-US" sz="2000" dirty="0" err="1" smtClean="0"/>
              <a:t>Davids</a:t>
            </a:r>
            <a:r>
              <a:rPr lang="en-US" sz="2000" dirty="0" smtClean="0"/>
              <a:t>, D. Smith, Analysis of constant-velocity joints under high torque, HMSO, London,  pp. 1-8, 1996</a:t>
            </a:r>
            <a:r>
              <a:rPr lang="en-US" sz="1800" dirty="0" smtClean="0"/>
              <a:t>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91577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2337</TotalTime>
  <Words>1255</Words>
  <Application>Microsoft Office PowerPoint</Application>
  <PresentationFormat>Custom</PresentationFormat>
  <Paragraphs>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SimSun</vt:lpstr>
      <vt:lpstr>Arial</vt:lpstr>
      <vt:lpstr>B Lotus</vt:lpstr>
      <vt:lpstr>B Nazanin</vt:lpstr>
      <vt:lpstr>Calibri</vt:lpstr>
      <vt:lpstr>Calibri Light</vt:lpstr>
      <vt:lpstr>MS Mincho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</cp:revision>
  <dcterms:created xsi:type="dcterms:W3CDTF">2023-02-09T14:49:47Z</dcterms:created>
  <dcterms:modified xsi:type="dcterms:W3CDTF">2023-02-11T05:47:27Z</dcterms:modified>
</cp:coreProperties>
</file>